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72" r:id="rId4"/>
    <p:sldId id="273" r:id="rId5"/>
    <p:sldId id="274" r:id="rId6"/>
    <p:sldId id="275" r:id="rId7"/>
    <p:sldId id="276" r:id="rId8"/>
    <p:sldId id="269" r:id="rId9"/>
    <p:sldId id="268" r:id="rId10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E4F141"/>
    <a:srgbClr val="FCF26A"/>
    <a:srgbClr val="E0E450"/>
    <a:srgbClr val="F4F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907869" y="6338026"/>
            <a:ext cx="2743200" cy="365125"/>
          </a:xfrm>
        </p:spPr>
        <p:txBody>
          <a:bodyPr/>
          <a:lstStyle/>
          <a:p>
            <a:fld id="{E9B40324-576C-4FE2-B24D-BA050561B8FE}" type="datetimeFigureOut">
              <a:rPr lang="hr-HR" smtClean="0"/>
              <a:t>26.10.2020.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875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26.10.2020.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9972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26.10.2020.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370044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BF117-9C40-4ED6-917A-74B8139B7D18}" type="datetimeFigureOut">
              <a:rPr lang="hr-HR"/>
              <a:pPr>
                <a:defRPr/>
              </a:pPr>
              <a:t>26.10.2020.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CC8136-7D0F-459D-AA77-76B71B060061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639201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26.10.2020.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445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26.10.2020.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867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26.10.2020.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1091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26.10.2020.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4449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26.10.2020.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9107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26.10.2020.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867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26.10.2020.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3786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26.10.2020.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8890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40324-576C-4FE2-B24D-BA050561B8FE}" type="datetimeFigureOut">
              <a:rPr lang="hr-HR" smtClean="0"/>
              <a:t>26.10.2020.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9" name="Slika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75063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02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sfera.hr/dodatni-digitalni-sadrzaji/3e2d8e6d-1e48-40bf-939c-ab5500ee3dd8/assets/video/funny_mirrors.mp4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s://www.e-sfera.hr/dodatni-digitalni-sadrzaji/3e2d8e6d-1e48-40bf-939c-ab5500ee3dd8/assets/video/nc4_t3_odbijanje_svjetlosti_od_ravnog_zrcala.mp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s://www.e-sfera.hr/dodatni-digitalni-sadrzaji/3e2d8e6d-1e48-40bf-939c-ab5500ee3dd8/assets/video/nc4_t3_odbijanje_svjetlosti_od_zrcala_i_papira_1.mp4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edu.glogster.com/glog/odbijanje-svjetlosti-i-ravno-zrcalo/395udwsueh6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990600" y="2233457"/>
            <a:ext cx="10363200" cy="1470025"/>
          </a:xfrm>
        </p:spPr>
        <p:txBody>
          <a:bodyPr>
            <a:normAutofit/>
          </a:bodyPr>
          <a:lstStyle/>
          <a:p>
            <a:pPr algn="ctr"/>
            <a:r>
              <a:rPr lang="en-US" altLang="sr-Latn-RS" sz="48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Odbijanje</a:t>
            </a:r>
            <a:r>
              <a:rPr lang="en-US" altLang="sr-Latn-RS" sz="4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48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svjetlosti</a:t>
            </a:r>
            <a:r>
              <a:rPr lang="en-US" altLang="sr-Latn-RS" sz="4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48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i</a:t>
            </a:r>
            <a:r>
              <a:rPr lang="en-US" altLang="sr-Latn-RS" sz="4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48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ravna</a:t>
            </a:r>
            <a:r>
              <a:rPr lang="en-US" altLang="sr-Latn-RS" sz="4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48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zrcala</a:t>
            </a:r>
            <a:endParaRPr lang="hr-HR" altLang="sr-Latn-RS" sz="4800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9594761" y="5715000"/>
            <a:ext cx="1596979" cy="685800"/>
          </a:xfrm>
        </p:spPr>
        <p:txBody>
          <a:bodyPr/>
          <a:lstStyle/>
          <a:p>
            <a:pPr algn="r"/>
            <a:r>
              <a:rPr lang="hr-HR" altLang="sr-Latn-RS" sz="2000" dirty="0" smtClean="0">
                <a:solidFill>
                  <a:srgbClr val="000099"/>
                </a:solidFill>
                <a:cs typeface="Arial" panose="020B0604020202020204" pitchFamily="34" charset="0"/>
              </a:rPr>
              <a:t>SVJETOLOST</a:t>
            </a:r>
            <a:r>
              <a:rPr lang="hr-HR" altLang="sr-Latn-RS" dirty="0" smtClean="0">
                <a:solidFill>
                  <a:srgbClr val="E44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2414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4"/>
          <p:cNvSpPr txBox="1">
            <a:spLocks noChangeArrowheads="1"/>
          </p:cNvSpPr>
          <p:nvPr/>
        </p:nvSpPr>
        <p:spPr bwMode="auto">
          <a:xfrm>
            <a:off x="1326523" y="1474262"/>
            <a:ext cx="9505682" cy="1318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hr-HR" sz="2800" dirty="0">
                <a:solidFill>
                  <a:srgbClr val="262626"/>
                </a:solidFill>
                <a:latin typeface="+mn-lt"/>
              </a:rPr>
              <a:t>Što nam omogućuje da vidimo predmete oko </a:t>
            </a:r>
            <a:r>
              <a:rPr lang="hr-HR" sz="2800" dirty="0" smtClean="0">
                <a:solidFill>
                  <a:srgbClr val="262626"/>
                </a:solidFill>
                <a:latin typeface="+mn-lt"/>
              </a:rPr>
              <a:t>sebe?</a:t>
            </a:r>
          </a:p>
          <a:p>
            <a:pPr>
              <a:lnSpc>
                <a:spcPct val="150000"/>
              </a:lnSpc>
            </a:pPr>
            <a:r>
              <a:rPr lang="hr-HR" sz="2800" dirty="0" smtClean="0">
                <a:solidFill>
                  <a:srgbClr val="262626"/>
                </a:solidFill>
                <a:latin typeface="+mn-lt"/>
              </a:rPr>
              <a:t>Što se događa sa svjetlošću kad dođe na zrcalo? </a:t>
            </a:r>
            <a:endParaRPr lang="hr-HR" sz="2800" b="0" i="0" dirty="0">
              <a:solidFill>
                <a:srgbClr val="262626"/>
              </a:solidFill>
              <a:effectLst/>
              <a:latin typeface="+mn-lt"/>
            </a:endParaRPr>
          </a:p>
        </p:txBody>
      </p:sp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1964" y="3003587"/>
            <a:ext cx="4913133" cy="2923688"/>
          </a:xfrm>
          <a:prstGeom prst="rect">
            <a:avLst/>
          </a:prstGeom>
        </p:spPr>
      </p:pic>
      <p:sp>
        <p:nvSpPr>
          <p:cNvPr id="3" name="TekstniOkvir 2"/>
          <p:cNvSpPr txBox="1"/>
          <p:nvPr/>
        </p:nvSpPr>
        <p:spPr>
          <a:xfrm>
            <a:off x="1326523" y="978794"/>
            <a:ext cx="3554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Razmislite! </a:t>
            </a:r>
            <a:endParaRPr lang="hr-HR" sz="3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2" descr="C:\Users\Hp\Downloads\clapperboard-311792_1280.png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0035" y="978435"/>
            <a:ext cx="1200785" cy="127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Slika 8"/>
          <p:cNvPicPr/>
          <p:nvPr/>
        </p:nvPicPr>
        <p:blipFill>
          <a:blip r:embed="rId5"/>
          <a:stretch>
            <a:fillRect/>
          </a:stretch>
        </p:blipFill>
        <p:spPr>
          <a:xfrm>
            <a:off x="10584874" y="2366395"/>
            <a:ext cx="1377315" cy="774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746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1"/>
          <p:cNvSpPr txBox="1">
            <a:spLocks noChangeArrowheads="1"/>
          </p:cNvSpPr>
          <p:nvPr/>
        </p:nvSpPr>
        <p:spPr bwMode="auto">
          <a:xfrm>
            <a:off x="1329744" y="837941"/>
            <a:ext cx="264944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Ravno zrcalo </a:t>
            </a:r>
            <a:endParaRPr lang="en-US" altLang="sr-Latn-RS" sz="3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1329744" y="1665173"/>
            <a:ext cx="9669635" cy="1131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hr-HR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Ravno </a:t>
            </a:r>
            <a:r>
              <a:rPr lang="hr-HR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zrcalo- svaka </a:t>
            </a:r>
            <a:r>
              <a:rPr lang="hr-HR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ravna glatka površina od koje se svjetlost </a:t>
            </a:r>
            <a:r>
              <a:rPr lang="hr-HR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odbija</a:t>
            </a:r>
            <a:endParaRPr lang="hr-HR" alt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SzPct val="70000"/>
            </a:pPr>
            <a:r>
              <a:rPr lang="hr-HR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 </a:t>
            </a:r>
            <a:r>
              <a:rPr lang="hr-HR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hr-HR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taklena </a:t>
            </a:r>
            <a:r>
              <a:rPr lang="hr-HR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ili metalna površina, mirna površina </a:t>
            </a:r>
            <a:r>
              <a:rPr lang="hr-HR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vode). </a:t>
            </a:r>
            <a:endParaRPr lang="en-US" alt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363" name="Picture 5" descr="Picture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3962" y="3179223"/>
            <a:ext cx="3295919" cy="2618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3488" y="3179223"/>
            <a:ext cx="5038985" cy="2513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461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4"/>
          <p:cNvSpPr txBox="1">
            <a:spLocks noChangeArrowheads="1"/>
          </p:cNvSpPr>
          <p:nvPr/>
        </p:nvSpPr>
        <p:spPr bwMode="auto">
          <a:xfrm>
            <a:off x="1330817" y="930016"/>
            <a:ext cx="438934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Zakon odbijanja svjetlosti</a:t>
            </a:r>
            <a:endParaRPr lang="en-US" altLang="sr-Latn-RS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16576" y="4451035"/>
            <a:ext cx="7842403" cy="1318181"/>
          </a:xfrm>
          <a:prstGeom prst="rect">
            <a:avLst/>
          </a:prstGeom>
          <a:solidFill>
            <a:schemeClr val="bg1"/>
          </a:solidFill>
          <a:ln>
            <a:solidFill>
              <a:srgbClr val="000099"/>
            </a:solidFill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hr-HR" sz="2800" dirty="0">
                <a:cs typeface="Arial" pitchFamily="34" charset="0"/>
              </a:rPr>
              <a:t>Svjetlosna zraka odbija se od ravnog zrcala tako da je</a:t>
            </a:r>
          </a:p>
          <a:p>
            <a:pPr algn="ctr">
              <a:lnSpc>
                <a:spcPct val="150000"/>
              </a:lnSpc>
              <a:defRPr/>
            </a:pPr>
            <a:r>
              <a:rPr lang="hr-HR" sz="2800" dirty="0">
                <a:cs typeface="Arial" pitchFamily="34" charset="0"/>
              </a:rPr>
              <a:t>kut odbijanja jednak upadnom kutu</a:t>
            </a:r>
            <a:r>
              <a:rPr lang="hr-HR" sz="2400" dirty="0">
                <a:cs typeface="Arial" pitchFamily="34" charset="0"/>
              </a:rPr>
              <a:t>.</a:t>
            </a:r>
            <a:endParaRPr lang="en-US" sz="2400" dirty="0">
              <a:cs typeface="Arial" pitchFamily="34" charset="0"/>
            </a:endParaRPr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7648" y="1618198"/>
            <a:ext cx="253365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8386" y="1933781"/>
            <a:ext cx="245745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vijezda s 5 krakova 8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  <p:pic>
        <p:nvPicPr>
          <p:cNvPr id="10" name="Picture 2" descr="C:\Users\Hp\Downloads\clapperboard-311792_1280.pn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2925" y="930016"/>
            <a:ext cx="1132943" cy="1003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Slika 10"/>
          <p:cNvPicPr/>
          <p:nvPr/>
        </p:nvPicPr>
        <p:blipFill>
          <a:blip r:embed="rId6"/>
          <a:stretch>
            <a:fillRect/>
          </a:stretch>
        </p:blipFill>
        <p:spPr>
          <a:xfrm>
            <a:off x="10584872" y="2006626"/>
            <a:ext cx="1289051" cy="607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288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1272863" y="837941"/>
            <a:ext cx="34689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Difuzna svjetlost  </a:t>
            </a:r>
            <a:endParaRPr lang="en-US" altLang="sr-Latn-RS" sz="3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pic>
        <p:nvPicPr>
          <p:cNvPr id="17410" name="Picture 1" descr="D:\Sandra - školska ppt\FIZIKA8_U\8_II_71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0228" y="2174835"/>
            <a:ext cx="3422650" cy="195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99395" y="4581460"/>
            <a:ext cx="6171368" cy="1318181"/>
          </a:xfrm>
          <a:prstGeom prst="rect">
            <a:avLst/>
          </a:prstGeom>
          <a:noFill/>
          <a:ln>
            <a:solidFill>
              <a:srgbClr val="000099"/>
            </a:solidFill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hr-HR" sz="2800" dirty="0">
                <a:cs typeface="Arial" pitchFamily="34" charset="0"/>
              </a:rPr>
              <a:t>Difuzna svjetlost nastaje kada se svjetlost</a:t>
            </a:r>
          </a:p>
          <a:p>
            <a:pPr algn="ctr">
              <a:lnSpc>
                <a:spcPct val="150000"/>
              </a:lnSpc>
              <a:defRPr/>
            </a:pPr>
            <a:r>
              <a:rPr lang="hr-HR" sz="2800" dirty="0">
                <a:cs typeface="Arial" pitchFamily="34" charset="0"/>
              </a:rPr>
              <a:t> odbija od neravnih površina.</a:t>
            </a:r>
            <a:endParaRPr lang="en-US" sz="2800" dirty="0">
              <a:cs typeface="Arial" pitchFamily="34" charset="0"/>
            </a:endParaRP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3339" y="2398694"/>
            <a:ext cx="3478213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vijezda s 5 krakova 5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  <p:pic>
        <p:nvPicPr>
          <p:cNvPr id="7" name="Picture 2" descr="C:\Users\Hp\Downloads\clapperboard-311792_1280.pn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4872" y="868050"/>
            <a:ext cx="1132943" cy="1003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Slika 7"/>
          <p:cNvPicPr/>
          <p:nvPr/>
        </p:nvPicPr>
        <p:blipFill>
          <a:blip r:embed="rId6"/>
          <a:stretch>
            <a:fillRect/>
          </a:stretch>
        </p:blipFill>
        <p:spPr>
          <a:xfrm>
            <a:off x="10584872" y="2006626"/>
            <a:ext cx="1289051" cy="607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627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2"/>
          <p:cNvSpPr txBox="1">
            <a:spLocks noChangeArrowheads="1"/>
          </p:cNvSpPr>
          <p:nvPr/>
        </p:nvSpPr>
        <p:spPr bwMode="auto">
          <a:xfrm>
            <a:off x="1276284" y="837942"/>
            <a:ext cx="42142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Slika u ravnom zrcalu </a:t>
            </a:r>
            <a:endParaRPr lang="en-US" altLang="sr-Latn-RS" sz="3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45920" y="4048682"/>
            <a:ext cx="8332223" cy="2031325"/>
          </a:xfrm>
          <a:prstGeom prst="rect">
            <a:avLst/>
          </a:prstGeom>
          <a:noFill/>
          <a:ln>
            <a:solidFill>
              <a:srgbClr val="000099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hr-HR" sz="2800" dirty="0">
                <a:cs typeface="Arial" pitchFamily="34" charset="0"/>
              </a:rPr>
              <a:t>Slika koju daje ravno zrcalo ne postoji stvarno iza zrcala, nego se stvara u oku </a:t>
            </a:r>
            <a:r>
              <a:rPr lang="en-US" sz="2800" dirty="0" err="1">
                <a:cs typeface="Arial" pitchFamily="34" charset="0"/>
              </a:rPr>
              <a:t>promatrača</a:t>
            </a:r>
            <a:r>
              <a:rPr lang="hr-HR" sz="2800" dirty="0">
                <a:cs typeface="Arial" pitchFamily="34" charset="0"/>
              </a:rPr>
              <a:t>. </a:t>
            </a:r>
            <a:endParaRPr lang="hr-HR" sz="2800" dirty="0" smtClean="0">
              <a:cs typeface="Arial" pitchFamily="34" charset="0"/>
            </a:endParaRPr>
          </a:p>
          <a:p>
            <a:pPr algn="ctr">
              <a:lnSpc>
                <a:spcPct val="150000"/>
              </a:lnSpc>
              <a:defRPr/>
            </a:pPr>
            <a:r>
              <a:rPr lang="hr-HR" sz="2800" dirty="0" smtClean="0">
                <a:cs typeface="Arial" pitchFamily="34" charset="0"/>
              </a:rPr>
              <a:t>Zato </a:t>
            </a:r>
            <a:r>
              <a:rPr lang="hr-HR" sz="2800" dirty="0">
                <a:cs typeface="Arial" pitchFamily="34" charset="0"/>
              </a:rPr>
              <a:t>se </a:t>
            </a:r>
            <a:r>
              <a:rPr lang="en-US" sz="2800" dirty="0" err="1">
                <a:cs typeface="Arial" pitchFamily="34" charset="0"/>
              </a:rPr>
              <a:t>slika</a:t>
            </a:r>
            <a:r>
              <a:rPr lang="en-US" sz="2800" dirty="0">
                <a:cs typeface="Arial" pitchFamily="34" charset="0"/>
              </a:rPr>
              <a:t> u </a:t>
            </a:r>
            <a:r>
              <a:rPr lang="en-US" sz="2800" dirty="0" err="1">
                <a:cs typeface="Arial" pitchFamily="34" charset="0"/>
              </a:rPr>
              <a:t>zrcalu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hr-HR" sz="2800" dirty="0">
                <a:cs typeface="Arial" pitchFamily="34" charset="0"/>
              </a:rPr>
              <a:t>zove prividna ili virtualna slika.</a:t>
            </a:r>
            <a:endParaRPr lang="en-US" sz="2800" dirty="0">
              <a:cs typeface="Arial" pitchFamily="34" charset="0"/>
            </a:endParaRPr>
          </a:p>
        </p:txBody>
      </p:sp>
      <p:pic>
        <p:nvPicPr>
          <p:cNvPr id="18435" name="Picture 5" descr="Picture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442" y="1618198"/>
            <a:ext cx="2057400" cy="241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881248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89166" y="4039849"/>
            <a:ext cx="8996183" cy="2031325"/>
          </a:xfrm>
          <a:prstGeom prst="rect">
            <a:avLst/>
          </a:prstGeom>
          <a:noFill/>
          <a:ln>
            <a:solidFill>
              <a:srgbClr val="000099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hr-HR" sz="2800" dirty="0">
                <a:cs typeface="Arial" pitchFamily="34" charset="0"/>
              </a:rPr>
              <a:t>U ravnom zrcalu slika predmeta je uspravna i jednako</a:t>
            </a:r>
          </a:p>
          <a:p>
            <a:pPr algn="ctr">
              <a:lnSpc>
                <a:spcPct val="150000"/>
              </a:lnSpc>
              <a:defRPr/>
            </a:pPr>
            <a:r>
              <a:rPr lang="hr-HR" sz="2800" dirty="0">
                <a:cs typeface="Arial" pitchFamily="34" charset="0"/>
              </a:rPr>
              <a:t>velika kao predmet. Prividno je udaljena iza zrcala onoliko</a:t>
            </a:r>
          </a:p>
          <a:p>
            <a:pPr algn="ctr">
              <a:lnSpc>
                <a:spcPct val="150000"/>
              </a:lnSpc>
              <a:defRPr/>
            </a:pPr>
            <a:r>
              <a:rPr lang="hr-HR" sz="2800" dirty="0">
                <a:cs typeface="Arial" pitchFamily="34" charset="0"/>
              </a:rPr>
              <a:t>koliko je predmet udaljen ispred zrcala.</a:t>
            </a:r>
            <a:endParaRPr lang="en-US" sz="2800" dirty="0">
              <a:cs typeface="Arial" pitchFamily="34" charset="0"/>
            </a:endParaRPr>
          </a:p>
        </p:txBody>
      </p:sp>
      <p:pic>
        <p:nvPicPr>
          <p:cNvPr id="19458" name="Picture 1" descr="D:\Sandra - školska ppt\FIZIKA8_U\8_II_73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7485" y="1618198"/>
            <a:ext cx="4679950" cy="223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1257837" y="837941"/>
            <a:ext cx="557139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Slika </a:t>
            </a:r>
            <a:r>
              <a:rPr lang="en-US" altLang="sr-Latn-RS" sz="3600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svijeće</a:t>
            </a:r>
            <a:r>
              <a:rPr lang="en-US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 u </a:t>
            </a:r>
            <a:r>
              <a:rPr lang="en-US" altLang="sr-Latn-RS" sz="3600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ravnom</a:t>
            </a:r>
            <a:r>
              <a:rPr lang="en-US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3600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zrcalu</a:t>
            </a:r>
            <a:r>
              <a:rPr lang="hr-HR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 </a:t>
            </a:r>
            <a:endParaRPr lang="en-US" altLang="sr-Latn-RS" sz="3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Zvijezda s 5 krakova 5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201762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ični oblačić 3"/>
          <p:cNvSpPr/>
          <p:nvPr/>
        </p:nvSpPr>
        <p:spPr>
          <a:xfrm>
            <a:off x="10698706" y="98006"/>
            <a:ext cx="1427327" cy="940061"/>
          </a:xfrm>
          <a:prstGeom prst="cloudCallou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Akcijski gumb: Pomoć 4">
            <a:hlinkClick r:id="" action="ppaction://noaction" highlightClick="1"/>
          </p:cNvPr>
          <p:cNvSpPr/>
          <p:nvPr/>
        </p:nvSpPr>
        <p:spPr>
          <a:xfrm>
            <a:off x="11026253" y="314170"/>
            <a:ext cx="655094" cy="507732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>
              <a:noFill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1224647" y="845314"/>
            <a:ext cx="11558516" cy="940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Jeste li razumjeli?</a:t>
            </a:r>
            <a:endParaRPr lang="hr-HR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8" name="Zvijezda s 5 krakova 7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sp>
        <p:nvSpPr>
          <p:cNvPr id="7" name="TextBox 3"/>
          <p:cNvSpPr txBox="1">
            <a:spLocks noGrp="1" noChangeArrowheads="1"/>
          </p:cNvSpPr>
          <p:nvPr>
            <p:ph idx="1"/>
          </p:nvPr>
        </p:nvSpPr>
        <p:spPr bwMode="auto">
          <a:xfrm>
            <a:off x="1224647" y="1816877"/>
            <a:ext cx="6635406" cy="2995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Što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su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ravna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zrcala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Kako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se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svjetlost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odbija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od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ravnog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zrcala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Što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je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difuzno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odbijena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svjetlost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Kakvu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sliku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daje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ravno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zrcalo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70777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zervirano mjesto sadržaja 3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28039" y="2077107"/>
            <a:ext cx="5515616" cy="4049373"/>
          </a:xfrm>
          <a:prstGeom prst="rect">
            <a:avLst/>
          </a:prstGeom>
        </p:spPr>
      </p:pic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sp>
        <p:nvSpPr>
          <p:cNvPr id="6" name="Naslov 1"/>
          <p:cNvSpPr>
            <a:spLocks noGrp="1"/>
          </p:cNvSpPr>
          <p:nvPr>
            <p:ph type="title"/>
          </p:nvPr>
        </p:nvSpPr>
        <p:spPr>
          <a:xfrm>
            <a:off x="1082351" y="751544"/>
            <a:ext cx="10207625" cy="1325563"/>
          </a:xfrm>
        </p:spPr>
        <p:txBody>
          <a:bodyPr>
            <a:noAutofit/>
          </a:bodyPr>
          <a:lstStyle/>
          <a:p>
            <a:pPr algn="ctr"/>
            <a:r>
              <a:rPr lang="hr-HR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Klikom na interaktivnu umnu mapu ponovite ključne pojmove i provjerite znanje </a:t>
            </a:r>
            <a:endParaRPr lang="hr-HR" sz="3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2523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ija3" id="{DABE7C06-3859-4085-A9F7-3DA94A5CA651}" vid="{1EB91ACA-D9B5-428A-AC3D-F5A39C58D1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Prezentacija3</Template>
  <TotalTime>999</TotalTime>
  <Words>196</Words>
  <Application>Microsoft Office PowerPoint</Application>
  <PresentationFormat>Široki zaslon</PresentationFormat>
  <Paragraphs>35</Paragraphs>
  <Slides>9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9</vt:i4>
      </vt:variant>
    </vt:vector>
  </HeadingPairs>
  <TitlesOfParts>
    <vt:vector size="14" baseType="lpstr">
      <vt:lpstr>Alef</vt:lpstr>
      <vt:lpstr>Arial</vt:lpstr>
      <vt:lpstr>Calibri</vt:lpstr>
      <vt:lpstr>Calibri Light</vt:lpstr>
      <vt:lpstr>Tema sustava Office</vt:lpstr>
      <vt:lpstr>Odbijanje svjetlosti i ravna zrcala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Klikom na interaktivnu umnu mapu ponovite ključne pojmove i provjerite znanje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Korisnik</dc:creator>
  <cp:lastModifiedBy>Hp</cp:lastModifiedBy>
  <cp:revision>21</cp:revision>
  <dcterms:created xsi:type="dcterms:W3CDTF">2020-09-12T17:39:48Z</dcterms:created>
  <dcterms:modified xsi:type="dcterms:W3CDTF">2020-10-27T08:47:17Z</dcterms:modified>
</cp:coreProperties>
</file>